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8" r:id="rId3"/>
    <p:sldId id="333" r:id="rId4"/>
    <p:sldId id="295" r:id="rId5"/>
    <p:sldId id="347" r:id="rId6"/>
    <p:sldId id="330" r:id="rId7"/>
    <p:sldId id="349" r:id="rId8"/>
    <p:sldId id="310" r:id="rId9"/>
    <p:sldId id="320" r:id="rId10"/>
    <p:sldId id="350" r:id="rId11"/>
    <p:sldId id="305" r:id="rId12"/>
    <p:sldId id="353" r:id="rId13"/>
    <p:sldId id="284" r:id="rId14"/>
    <p:sldId id="328" r:id="rId15"/>
    <p:sldId id="35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77"/>
      <p:regular r:id="rId19"/>
      <p:bold r:id="rId20"/>
    </p:embeddedFont>
    <p:embeddedFont>
      <p:font typeface="Cambria Math" panose="02040503050406030204" pitchFamily="18" charset="0"/>
      <p:regular r:id="rId21"/>
    </p:embeddedFont>
    <p:embeddedFont>
      <p:font typeface="Mistral" panose="03090702030407020403" pitchFamily="66" charset="0"/>
      <p:regular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9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6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821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361859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361859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70766" y="-2191"/>
          <a:ext cx="5226849" cy="5226849"/>
        </a:xfrm>
        <a:prstGeom prst="circularArrow">
          <a:avLst>
            <a:gd name="adj1" fmla="val 5201"/>
            <a:gd name="adj2" fmla="val 335988"/>
            <a:gd name="adj3" fmla="val 7949163"/>
            <a:gd name="adj4" fmla="val 6646209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soil degradation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3" Type="http://schemas.openxmlformats.org/officeDocument/2006/relationships/image" Target="../media/image41.jpeg"/><Relationship Id="rId21" Type="http://schemas.openxmlformats.org/officeDocument/2006/relationships/image" Target="../media/image56.sv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microsoft.com/office/2007/relationships/hdphoto" Target="../media/hdphoto5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jpeg"/><Relationship Id="rId23" Type="http://schemas.openxmlformats.org/officeDocument/2006/relationships/image" Target="../media/image58.png"/><Relationship Id="rId10" Type="http://schemas.openxmlformats.org/officeDocument/2006/relationships/image" Target="../media/image48.png"/><Relationship Id="rId19" Type="http://schemas.microsoft.com/office/2007/relationships/hdphoto" Target="../media/hdphoto6.wdp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svg"/><Relationship Id="rId2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chart" Target="../charts/chart1.xml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microsoft.com/office/2007/relationships/hdphoto" Target="../media/hdphoto8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7.wdp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microsoft.com/office/2007/relationships/hdphoto" Target="../media/hdphoto9.wdp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6.png"/><Relationship Id="rId18" Type="http://schemas.microsoft.com/office/2007/relationships/hdphoto" Target="../media/hdphoto2.wdp"/><Relationship Id="rId3" Type="http://schemas.openxmlformats.org/officeDocument/2006/relationships/image" Target="../media/image77.jpeg"/><Relationship Id="rId21" Type="http://schemas.openxmlformats.org/officeDocument/2006/relationships/image" Target="../media/image90.png"/><Relationship Id="rId7" Type="http://schemas.openxmlformats.org/officeDocument/2006/relationships/image" Target="../media/image81.jpeg"/><Relationship Id="rId12" Type="http://schemas.microsoft.com/office/2007/relationships/hdphoto" Target="../media/hdphoto10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6" Type="http://schemas.microsoft.com/office/2007/relationships/hdphoto" Target="../media/hdphoto12.wdp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24" Type="http://schemas.openxmlformats.org/officeDocument/2006/relationships/image" Target="../media/image93.png"/><Relationship Id="rId5" Type="http://schemas.openxmlformats.org/officeDocument/2006/relationships/image" Target="../media/image79.jpeg"/><Relationship Id="rId15" Type="http://schemas.openxmlformats.org/officeDocument/2006/relationships/image" Target="../media/image87.png"/><Relationship Id="rId23" Type="http://schemas.openxmlformats.org/officeDocument/2006/relationships/image" Target="../media/image92.png"/><Relationship Id="rId10" Type="http://schemas.openxmlformats.org/officeDocument/2006/relationships/image" Target="../media/image84.jpeg"/><Relationship Id="rId19" Type="http://schemas.openxmlformats.org/officeDocument/2006/relationships/image" Target="../media/image88.png"/><Relationship Id="rId4" Type="http://schemas.openxmlformats.org/officeDocument/2006/relationships/image" Target="../media/image78.jpeg"/><Relationship Id="rId9" Type="http://schemas.openxmlformats.org/officeDocument/2006/relationships/image" Target="../media/image83.jpeg"/><Relationship Id="rId14" Type="http://schemas.microsoft.com/office/2007/relationships/hdphoto" Target="../media/hdphoto11.wdp"/><Relationship Id="rId2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7.wdp"/><Relationship Id="rId3" Type="http://schemas.openxmlformats.org/officeDocument/2006/relationships/image" Target="../media/image94.png"/><Relationship Id="rId7" Type="http://schemas.microsoft.com/office/2007/relationships/hdphoto" Target="../media/hdphoto14.wdp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microsoft.com/office/2007/relationships/hdphoto" Target="../media/hdphoto15.wdp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18" Type="http://schemas.openxmlformats.org/officeDocument/2006/relationships/image" Target="../media/image29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ARTIFICIAL INTELIGENCE AID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Where?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When?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How much?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786016" y="1645585"/>
              <a:ext cx="1478354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SOIL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IRRIGATION SYSTEMS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WEATHER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FARMERS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ADVICE AND SUPPORT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79838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COURSES AND TRAINING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Irrigation and efficient use of water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Sustainable Agricultural Production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Production of quality seeds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Agroecological crop management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Seed safety analysis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Business model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MONETIZATION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3C3A8BE-02C2-729F-DD42-29A436F68D70}"/>
              </a:ext>
            </a:extLst>
          </p:cNvPr>
          <p:cNvGrpSpPr/>
          <p:nvPr/>
        </p:nvGrpSpPr>
        <p:grpSpPr>
          <a:xfrm>
            <a:off x="4237726" y="1069225"/>
            <a:ext cx="3719338" cy="1122549"/>
            <a:chOff x="790142" y="3024444"/>
            <a:chExt cx="3719338" cy="1122549"/>
          </a:xfrm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EFB84FF-4329-AF29-B79A-81D8603602DB}"/>
                </a:ext>
              </a:extLst>
            </p:cNvPr>
            <p:cNvSpPr/>
            <p:nvPr/>
          </p:nvSpPr>
          <p:spPr>
            <a:xfrm>
              <a:off x="790142" y="3024444"/>
              <a:ext cx="3719338" cy="1122549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D5A35-49BB-CE70-539B-17EFA351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950" y="3070034"/>
              <a:ext cx="3565723" cy="103137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</p:grp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431881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Automation equipment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Sensor sales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Annual subscription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Consulting and courses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Investment return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Government programs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Plans for producer communities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588114"/>
              <a:chOff x="9909" y="1542"/>
              <a:chExt cx="6036" cy="3598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475"/>
                <a:chOff x="754" y="4464"/>
                <a:chExt cx="3055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7003"/>
                  <a:ext cx="3055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Water saving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508475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3988464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170383" y="1583444"/>
            <a:ext cx="4431581" cy="2980047"/>
            <a:chOff x="8142302" y="3377670"/>
            <a:chExt cx="4383070" cy="2820999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548791" y="5470332"/>
              <a:ext cx="2976581" cy="728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598466" y="1019332"/>
            <a:ext cx="7028696" cy="12002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72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Technological problems</a:t>
            </a:r>
            <a:endParaRPr lang="es-MX" sz="6600" b="0" dirty="0">
              <a:solidFill>
                <a:srgbClr val="115E21"/>
              </a:solidFill>
              <a:latin typeface="Agency FB" panose="020B0503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369" y="2190168"/>
            <a:ext cx="3310631" cy="1632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227996" y="3851761"/>
            <a:ext cx="7802080" cy="12772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72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Methodological problems</a:t>
            </a:r>
            <a:endParaRPr lang="es-MX" sz="6600" b="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325314" y="1747645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F69A2232-0E98-86CA-982B-BE4430FD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85" y="4976363"/>
            <a:ext cx="4649369" cy="1344811"/>
          </a:xfrm>
          <a:prstGeom prst="rect">
            <a:avLst/>
          </a:prstGeom>
          <a:effectLst>
            <a:glow rad="12700">
              <a:schemeClr val="bg1">
                <a:alpha val="55035"/>
              </a:schemeClr>
            </a:glow>
          </a:effectLst>
        </p:spPr>
      </p:pic>
      <p:grpSp>
        <p:nvGrpSpPr>
          <p:cNvPr id="55" name="Grupo 54">
            <a:extLst>
              <a:ext uri="{FF2B5EF4-FFF2-40B4-BE49-F238E27FC236}">
                <a16:creationId xmlns:a16="http://schemas.microsoft.com/office/drawing/2014/main" id="{481F45D1-81FB-F380-B7FD-905AE6F78DAF}"/>
              </a:ext>
            </a:extLst>
          </p:cNvPr>
          <p:cNvGrpSpPr/>
          <p:nvPr/>
        </p:nvGrpSpPr>
        <p:grpSpPr>
          <a:xfrm>
            <a:off x="188233" y="1554288"/>
            <a:ext cx="11846600" cy="3476892"/>
            <a:chOff x="345400" y="1125658"/>
            <a:chExt cx="11846600" cy="3476892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31F26DDA-E083-5A12-2118-1A1C4D797C5A}"/>
                </a:ext>
              </a:extLst>
            </p:cNvPr>
            <p:cNvGrpSpPr/>
            <p:nvPr/>
          </p:nvGrpSpPr>
          <p:grpSpPr>
            <a:xfrm>
              <a:off x="345400" y="3455926"/>
              <a:ext cx="11846600" cy="659661"/>
              <a:chOff x="236950" y="4478858"/>
              <a:chExt cx="11846600" cy="659661"/>
            </a:xfr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14" name="Cheurón 13">
                <a:extLst>
                  <a:ext uri="{FF2B5EF4-FFF2-40B4-BE49-F238E27FC236}">
                    <a16:creationId xmlns:a16="http://schemas.microsoft.com/office/drawing/2014/main" id="{85049F5D-74D9-075B-5FFC-B1D3B5B800B3}"/>
                  </a:ext>
                </a:extLst>
              </p:cNvPr>
              <p:cNvSpPr/>
              <p:nvPr/>
            </p:nvSpPr>
            <p:spPr>
              <a:xfrm>
                <a:off x="236950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urón 15">
                <a:extLst>
                  <a:ext uri="{FF2B5EF4-FFF2-40B4-BE49-F238E27FC236}">
                    <a16:creationId xmlns:a16="http://schemas.microsoft.com/office/drawing/2014/main" id="{0CEB884A-1579-1E5B-4A30-4EDDB1854FC8}"/>
                  </a:ext>
                </a:extLst>
              </p:cNvPr>
              <p:cNvSpPr/>
              <p:nvPr/>
            </p:nvSpPr>
            <p:spPr>
              <a:xfrm>
                <a:off x="2559076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urón 16">
                <a:extLst>
                  <a:ext uri="{FF2B5EF4-FFF2-40B4-BE49-F238E27FC236}">
                    <a16:creationId xmlns:a16="http://schemas.microsoft.com/office/drawing/2014/main" id="{9DC83FBE-8434-7704-1F15-2D6F4474B1DF}"/>
                  </a:ext>
                </a:extLst>
              </p:cNvPr>
              <p:cNvSpPr/>
              <p:nvPr/>
            </p:nvSpPr>
            <p:spPr>
              <a:xfrm>
                <a:off x="4881202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urón 23">
                <a:extLst>
                  <a:ext uri="{FF2B5EF4-FFF2-40B4-BE49-F238E27FC236}">
                    <a16:creationId xmlns:a16="http://schemas.microsoft.com/office/drawing/2014/main" id="{66A7D1C0-5C10-98D4-DDB6-B43013E954C9}"/>
                  </a:ext>
                </a:extLst>
              </p:cNvPr>
              <p:cNvSpPr/>
              <p:nvPr/>
            </p:nvSpPr>
            <p:spPr>
              <a:xfrm>
                <a:off x="7203328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urón 24">
                <a:extLst>
                  <a:ext uri="{FF2B5EF4-FFF2-40B4-BE49-F238E27FC236}">
                    <a16:creationId xmlns:a16="http://schemas.microsoft.com/office/drawing/2014/main" id="{378E8672-0650-0FA1-3E2A-467A7EEAB463}"/>
                  </a:ext>
                </a:extLst>
              </p:cNvPr>
              <p:cNvSpPr/>
              <p:nvPr/>
            </p:nvSpPr>
            <p:spPr>
              <a:xfrm>
                <a:off x="9525455" y="4478858"/>
                <a:ext cx="2558095" cy="65966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 rot="970975">
              <a:off x="7901203" y="3086638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5452223" y="2755019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8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3307150" y="3180940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3785647" y="1125658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4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5" y="512407"/>
                <a:ext cx="59182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IA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431127" y="1053997"/>
                <a:ext cx="5629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Aid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084" y="3159788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 rot="21259400">
              <a:off x="454044" y="2779521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Flecha arriba y abajo 41">
              <a:extLst>
                <a:ext uri="{FF2B5EF4-FFF2-40B4-BE49-F238E27FC236}">
                  <a16:creationId xmlns:a16="http://schemas.microsoft.com/office/drawing/2014/main" id="{1909E67C-EB00-2213-BA92-29F3B0E85BC1}"/>
                </a:ext>
              </a:extLst>
            </p:cNvPr>
            <p:cNvSpPr/>
            <p:nvPr/>
          </p:nvSpPr>
          <p:spPr>
            <a:xfrm rot="17895638" flipH="1">
              <a:off x="7009467" y="1983430"/>
              <a:ext cx="252000" cy="1620000"/>
            </a:xfrm>
            <a:prstGeom prst="up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Flecha arriba y abajo 50">
              <a:extLst>
                <a:ext uri="{FF2B5EF4-FFF2-40B4-BE49-F238E27FC236}">
                  <a16:creationId xmlns:a16="http://schemas.microsoft.com/office/drawing/2014/main" id="{079FF8F3-C9CC-ABA8-1A43-9E4D6D84C902}"/>
                </a:ext>
              </a:extLst>
            </p:cNvPr>
            <p:cNvSpPr/>
            <p:nvPr/>
          </p:nvSpPr>
          <p:spPr>
            <a:xfrm rot="19944334" flipH="1">
              <a:off x="5254557" y="2397974"/>
              <a:ext cx="252000" cy="792000"/>
            </a:xfrm>
            <a:prstGeom prst="up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Flecha abajo 52">
              <a:extLst>
                <a:ext uri="{FF2B5EF4-FFF2-40B4-BE49-F238E27FC236}">
                  <a16:creationId xmlns:a16="http://schemas.microsoft.com/office/drawing/2014/main" id="{D8E15BA6-4D23-C4B0-3084-72FECA209CAB}"/>
                </a:ext>
              </a:extLst>
            </p:cNvPr>
            <p:cNvSpPr/>
            <p:nvPr/>
          </p:nvSpPr>
          <p:spPr>
            <a:xfrm rot="12492993">
              <a:off x="4419540" y="2397171"/>
              <a:ext cx="252000" cy="792000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Flecha abajo 53">
              <a:extLst>
                <a:ext uri="{FF2B5EF4-FFF2-40B4-BE49-F238E27FC236}">
                  <a16:creationId xmlns:a16="http://schemas.microsoft.com/office/drawing/2014/main" id="{6E291A14-D5B4-7FA8-6FE6-77453AF5692C}"/>
                </a:ext>
              </a:extLst>
            </p:cNvPr>
            <p:cNvSpPr/>
            <p:nvPr/>
          </p:nvSpPr>
          <p:spPr>
            <a:xfrm rot="14473039">
              <a:off x="2986658" y="1990944"/>
              <a:ext cx="255600" cy="1620000"/>
            </a:xfrm>
            <a:prstGeom prst="down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1118306" y="1410722"/>
            <a:ext cx="6698015" cy="6676754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59" name="Grupo 1058">
            <a:extLst>
              <a:ext uri="{FF2B5EF4-FFF2-40B4-BE49-F238E27FC236}">
                <a16:creationId xmlns:a16="http://schemas.microsoft.com/office/drawing/2014/main" id="{20502DE1-5C76-F8D6-FFF8-C70DD146F360}"/>
              </a:ext>
            </a:extLst>
          </p:cNvPr>
          <p:cNvGrpSpPr/>
          <p:nvPr/>
        </p:nvGrpSpPr>
        <p:grpSpPr>
          <a:xfrm>
            <a:off x="7350208" y="1059070"/>
            <a:ext cx="4508695" cy="1988782"/>
            <a:chOff x="609600" y="2278055"/>
            <a:chExt cx="3925680" cy="1988782"/>
          </a:xfrm>
        </p:grpSpPr>
        <p:sp>
          <p:nvSpPr>
            <p:cNvPr id="1060" name="Rectángulo: esquinas redondeadas 7">
              <a:extLst>
                <a:ext uri="{FF2B5EF4-FFF2-40B4-BE49-F238E27FC236}">
                  <a16:creationId xmlns:a16="http://schemas.microsoft.com/office/drawing/2014/main" id="{025B7127-002F-5BE4-F2FC-40F37836AF5B}"/>
                </a:ext>
              </a:extLst>
            </p:cNvPr>
            <p:cNvSpPr/>
            <p:nvPr/>
          </p:nvSpPr>
          <p:spPr>
            <a:xfrm>
              <a:off x="609600" y="2286000"/>
              <a:ext cx="3925680" cy="1980837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E58CDE3D-A69E-79F3-2E56-A078F927E883}"/>
                </a:ext>
              </a:extLst>
            </p:cNvPr>
            <p:cNvSpPr txBox="1"/>
            <p:nvPr/>
          </p:nvSpPr>
          <p:spPr>
            <a:xfrm>
              <a:off x="1015440" y="2278055"/>
              <a:ext cx="3303371" cy="1877437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Satellite monitoring: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Smart sampling 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Initial soil analysis 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Irrigation system design</a:t>
              </a:r>
            </a:p>
          </p:txBody>
        </p: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ADVANCED INITIAL DIAGNOSIS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6" y="-18108"/>
            <a:ext cx="6024553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AUTONOMOUS SENSORS NETWORK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64394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289168" y="5813886"/>
            <a:ext cx="2124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23849"/>
            <a:ext cx="2240693" cy="784830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Effective depth</a:t>
            </a:r>
          </a:p>
          <a:p>
            <a:pPr>
              <a:spcAft>
                <a:spcPts val="600"/>
              </a:spcAft>
            </a:pPr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consumption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26"/>
          <a:stretch/>
        </p:blipFill>
        <p:spPr>
          <a:xfrm>
            <a:off x="10370339" y="2505694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 rot="1365517">
                <a:off x="6328761" y="3386587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6328761" y="3386587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 rot="20483555">
                <a:off x="428906" y="2103002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428906" y="2103002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79543" y="1038513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Soil conditions: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Water needs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Plant 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090038" y="-2030652"/>
            <a:ext cx="1076960" cy="5100754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PRODUCER'S NEEDS ADAPTATION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REALTIME MONITORING AND CONTROL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9646</TotalTime>
  <Words>2183</Words>
  <Application>Microsoft Macintosh PowerPoint</Application>
  <PresentationFormat>Panorámica</PresentationFormat>
  <Paragraphs>212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Cambria Math</vt:lpstr>
      <vt:lpstr>Calibri</vt:lpstr>
      <vt:lpstr>Wingdings</vt:lpstr>
      <vt:lpstr>Segoe UI</vt:lpstr>
      <vt:lpstr>Mistral</vt:lpstr>
      <vt:lpstr>Quattrocento Sans</vt:lpstr>
      <vt:lpstr>Arial</vt:lpstr>
      <vt:lpstr>Agency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199</cp:revision>
  <dcterms:created xsi:type="dcterms:W3CDTF">2019-10-25T01:32:00Z</dcterms:created>
  <dcterms:modified xsi:type="dcterms:W3CDTF">2024-05-09T07:44:54Z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